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0799D-1D73-4213-8BA3-7F8FAFF1F22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EE8E5-A25A-4535-9D77-FCAFDE71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EE8E5-A25A-4535-9D77-FCAFDE718F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8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EE8E5-A25A-4535-9D77-FCAFDE718F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71EFF5-DC25-4980-AC2A-0B738C9B294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EB4608-A100-4C90-B8A7-B861A98D55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315200" cy="1295400"/>
          </a:xfrm>
        </p:spPr>
        <p:txBody>
          <a:bodyPr>
            <a:normAutofit fontScale="90000"/>
          </a:bodyPr>
          <a:lstStyle/>
          <a:p>
            <a:r>
              <a:rPr lang="ar-EG" sz="3200" dirty="0" smtClean="0">
                <a:solidFill>
                  <a:schemeClr val="bg1"/>
                </a:solidFill>
              </a:rPr>
              <a:t/>
            </a:r>
            <a:br>
              <a:rPr lang="ar-EG" sz="3200" dirty="0" smtClean="0">
                <a:solidFill>
                  <a:schemeClr val="bg1"/>
                </a:solidFill>
              </a:rPr>
            </a:br>
            <a:r>
              <a:rPr lang="ar-EG" sz="3200" dirty="0">
                <a:solidFill>
                  <a:schemeClr val="bg1"/>
                </a:solidFill>
              </a:rPr>
              <a:t/>
            </a:r>
            <a:br>
              <a:rPr lang="ar-EG" sz="3200" dirty="0">
                <a:solidFill>
                  <a:schemeClr val="bg1"/>
                </a:solidFill>
              </a:rPr>
            </a:br>
            <a:r>
              <a:rPr lang="ar-EG" sz="3200" dirty="0" smtClean="0">
                <a:solidFill>
                  <a:schemeClr val="bg1"/>
                </a:solidFill>
              </a:rPr>
              <a:t/>
            </a:r>
            <a:br>
              <a:rPr lang="ar-EG" sz="3200" dirty="0" smtClean="0">
                <a:solidFill>
                  <a:schemeClr val="bg1"/>
                </a:solidFill>
              </a:rPr>
            </a:br>
            <a:r>
              <a:rPr lang="ar-EG" sz="3200" dirty="0">
                <a:solidFill>
                  <a:schemeClr val="bg1"/>
                </a:solidFill>
              </a:rPr>
              <a:t/>
            </a:r>
            <a:br>
              <a:rPr lang="ar-EG" sz="3200" dirty="0">
                <a:solidFill>
                  <a:schemeClr val="bg1"/>
                </a:solidFill>
              </a:rPr>
            </a:br>
            <a:r>
              <a:rPr lang="ar-EG" sz="3200" dirty="0" smtClean="0">
                <a:solidFill>
                  <a:schemeClr val="bg1"/>
                </a:solidFill>
              </a:rPr>
              <a:t/>
            </a:r>
            <a:br>
              <a:rPr lang="ar-EG" sz="3200" dirty="0" smtClean="0">
                <a:solidFill>
                  <a:schemeClr val="bg1"/>
                </a:solidFill>
              </a:rPr>
            </a:br>
            <a:r>
              <a:rPr lang="ar-EG" sz="3200" dirty="0">
                <a:solidFill>
                  <a:schemeClr val="bg1"/>
                </a:solidFill>
              </a:rPr>
              <a:t/>
            </a:r>
            <a:br>
              <a:rPr lang="ar-EG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696200" cy="3581400"/>
          </a:xfrm>
        </p:spPr>
        <p:txBody>
          <a:bodyPr>
            <a:normAutofit fontScale="25000" lnSpcReduction="20000"/>
          </a:bodyPr>
          <a:lstStyle/>
          <a:p>
            <a:endParaRPr lang="ar-EG" dirty="0" smtClean="0"/>
          </a:p>
          <a:p>
            <a:pPr algn="ctr">
              <a:lnSpc>
                <a:spcPct val="170000"/>
              </a:lnSpc>
            </a:pPr>
            <a:r>
              <a:rPr lang="ar-EG" sz="9600" dirty="0" smtClean="0">
                <a:solidFill>
                  <a:schemeClr val="bg1"/>
                </a:solidFill>
              </a:rPr>
              <a:t>جامعة </a:t>
            </a:r>
            <a:r>
              <a:rPr lang="ar-EG" sz="9600" dirty="0">
                <a:solidFill>
                  <a:schemeClr val="bg1"/>
                </a:solidFill>
              </a:rPr>
              <a:t>بنها</a:t>
            </a:r>
            <a: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  <a:t/>
            </a:r>
            <a:b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</a:br>
            <a: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  <a:t>كلية الآداب – قسم اللغة العربية</a:t>
            </a:r>
            <a:b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</a:br>
            <a: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  <a:t>مادة : النحو والصرف 2 </a:t>
            </a:r>
            <a:b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</a:br>
            <a: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  <a:t>الفرقة الثانية </a:t>
            </a:r>
            <a:b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</a:br>
            <a:r>
              <a:rPr lang="ar-EG" sz="9600" dirty="0">
                <a:solidFill>
                  <a:schemeClr val="bg1">
                    <a:lumMod val="95000"/>
                    <a:lumOff val="5000"/>
                  </a:schemeClr>
                </a:solidFill>
                <a:latin typeface="Iskoola Pota" panose="020B0502040204020203" pitchFamily="34" charset="0"/>
              </a:rPr>
              <a:t>أستاذ المادة : دكتور / سامح محمد عمر</a:t>
            </a:r>
            <a:endParaRPr lang="en-US" sz="9600" dirty="0">
              <a:solidFill>
                <a:schemeClr val="bg1">
                  <a:lumMod val="95000"/>
                  <a:lumOff val="5000"/>
                </a:schemeClr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algn="ctr"/>
            <a:endParaRPr lang="ar-EG" sz="12800" dirty="0" smtClean="0">
              <a:solidFill>
                <a:schemeClr val="bg1">
                  <a:lumMod val="95000"/>
                  <a:lumOff val="5000"/>
                </a:schemeClr>
              </a:solidFill>
              <a:latin typeface="Iskoola Pota" panose="020B0502040204020203" pitchFamily="34" charset="0"/>
              <a:cs typeface="Farsi Simple Outline" panose="02010400000000000000" pitchFamily="2" charset="-78"/>
            </a:endParaRPr>
          </a:p>
          <a:p>
            <a:pPr algn="ctr"/>
            <a:endParaRPr lang="ar-EG" sz="12800" dirty="0">
              <a:solidFill>
                <a:srgbClr val="C00000"/>
              </a:solidFill>
              <a:latin typeface="Arabic Typesetting" panose="03020402040406030203" pitchFamily="66" charset="-78"/>
              <a:cs typeface="Farsi Simple Outline" panose="02010400000000000000" pitchFamily="2" charset="-78"/>
            </a:endParaRPr>
          </a:p>
          <a:p>
            <a:pPr algn="ctr"/>
            <a:endParaRPr lang="ar-EG" sz="12800" dirty="0" smtClean="0">
              <a:solidFill>
                <a:srgbClr val="C00000"/>
              </a:solidFill>
              <a:latin typeface="Arabic Typesetting" panose="03020402040406030203" pitchFamily="66" charset="-78"/>
              <a:cs typeface="Farsi Simple Outline" panose="02010400000000000000" pitchFamily="2" charset="-78"/>
            </a:endParaRPr>
          </a:p>
          <a:p>
            <a:pPr algn="ctr"/>
            <a:r>
              <a:rPr lang="ar-EG" sz="128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Farsi Simple Outline" panose="02010400000000000000" pitchFamily="2" charset="-78"/>
              </a:rPr>
              <a:t>موضوع المحاضرة : التمييز</a:t>
            </a:r>
            <a:endParaRPr lang="en-US" sz="12800" dirty="0">
              <a:solidFill>
                <a:srgbClr val="C00000"/>
              </a:solidFill>
              <a:latin typeface="Arabic Typesetting" panose="03020402040406030203" pitchFamily="66" charset="-78"/>
              <a:cs typeface="Farsi Simple Outline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107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>
                <a:solidFill>
                  <a:srgbClr val="C00000"/>
                </a:solidFill>
              </a:rPr>
              <a:t>التمييز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9530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تعريف التمييز :</a:t>
            </a:r>
          </a:p>
          <a:p>
            <a:pPr algn="r"/>
            <a:r>
              <a:rPr lang="ar-EG" dirty="0" smtClean="0"/>
              <a:t>هو اسم نكرة فضلة جامد بمعنى ( من ) يذكر لبيان ما قبله من اسم أو جملة.</a:t>
            </a:r>
          </a:p>
          <a:p>
            <a:pPr algn="r"/>
            <a:r>
              <a:rPr lang="ar-EG" b="1" dirty="0" smtClean="0">
                <a:solidFill>
                  <a:srgbClr val="7030A0"/>
                </a:solidFill>
              </a:rPr>
              <a:t> أنواع التمييز :</a:t>
            </a:r>
          </a:p>
          <a:p>
            <a:pPr algn="r"/>
            <a:r>
              <a:rPr lang="ar-EG" b="1" dirty="0" smtClean="0">
                <a:solidFill>
                  <a:srgbClr val="7030A0"/>
                </a:solidFill>
              </a:rPr>
              <a:t>ينقسم التمييز إلى قسمين :</a:t>
            </a:r>
            <a:endParaRPr lang="ar-EG" dirty="0" smtClean="0">
              <a:solidFill>
                <a:srgbClr val="7030A0"/>
              </a:solidFill>
            </a:endParaRPr>
          </a:p>
          <a:p>
            <a:pPr algn="r"/>
            <a:r>
              <a:rPr lang="ar-EG" dirty="0" smtClean="0">
                <a:solidFill>
                  <a:srgbClr val="C00000"/>
                </a:solidFill>
              </a:rPr>
              <a:t>الأول : هو ما يعرف بتمييز النسبة.    والثاني : هو ما يعرف بتمييز الذات</a:t>
            </a:r>
          </a:p>
          <a:p>
            <a:pPr algn="r"/>
            <a:r>
              <a:rPr lang="ar-E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أولا : تمييز النسبة أو الجملة وهو التمييز الملحوظ :</a:t>
            </a:r>
          </a:p>
          <a:p>
            <a:pPr algn="r"/>
            <a:r>
              <a:rPr lang="ar-EG" dirty="0" smtClean="0"/>
              <a:t>ويذكر هذا التمييز لبيان جملة مبهمة قبله أو ما يعرف بالنسبة . نحو :  امتلأت الكوب عصيرا. وزرعت الأرض قمحا</a:t>
            </a:r>
            <a:r>
              <a:rPr lang="ar-EG" b="1" dirty="0" smtClean="0"/>
              <a:t>.</a:t>
            </a:r>
          </a:p>
          <a:p>
            <a:pPr algn="r"/>
            <a:r>
              <a:rPr lang="ar-EG" b="1" dirty="0" smtClean="0"/>
              <a:t>وينقسم تمييز النسبة أو الملحوظ إلى قسمين : </a:t>
            </a:r>
          </a:p>
          <a:p>
            <a:pPr algn="r"/>
            <a:r>
              <a:rPr lang="ar-EG" b="1" dirty="0" smtClean="0"/>
              <a:t>أحدهما :</a:t>
            </a:r>
            <a:r>
              <a:rPr lang="ar-EG" dirty="0" smtClean="0"/>
              <a:t> هو المنقول أو المحول : وهو إما محول عن الفاعل أو المفعول أو المبتدأ . فالمحول عن الفاعل نحو : طاب زيدا نفسا . ( واشتعل الرأس شيبا). </a:t>
            </a:r>
          </a:p>
          <a:p>
            <a:pPr algn="r"/>
            <a:r>
              <a:rPr lang="ar-EG" dirty="0" smtClean="0"/>
              <a:t>والمحول عن المفعول نحو : ( وفجرنا الأرض عيونا ).</a:t>
            </a:r>
          </a:p>
          <a:p>
            <a:pPr marL="0" indent="0" algn="r">
              <a:buNone/>
            </a:pPr>
            <a:r>
              <a:rPr lang="ar-EG" dirty="0" smtClean="0"/>
              <a:t>والمحول عن المبتدأ نحو : (أنا أكثر منك مالا)</a:t>
            </a:r>
          </a:p>
          <a:p>
            <a:pPr marL="0" indent="0" algn="r">
              <a:buNone/>
            </a:pPr>
            <a:r>
              <a:rPr lang="ar-EG" dirty="0" smtClean="0"/>
              <a:t>وحكم هذا النوع من التمييز وجوب النصب 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640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>
                <a:solidFill>
                  <a:srgbClr val="C00000"/>
                </a:solidFill>
              </a:rPr>
              <a:t>تابع التمييز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/>
          </a:bodyPr>
          <a:lstStyle/>
          <a:p>
            <a:pPr algn="r"/>
            <a:r>
              <a:rPr lang="ar-EG" b="1" dirty="0" smtClean="0"/>
              <a:t>الثاني : التمييز الملحوظ غير المحول:</a:t>
            </a:r>
          </a:p>
          <a:p>
            <a:pPr algn="r"/>
            <a:r>
              <a:rPr lang="ar-EG" b="1" dirty="0" smtClean="0">
                <a:solidFill>
                  <a:schemeClr val="tx2"/>
                </a:solidFill>
              </a:rPr>
              <a:t>وهو كلمة جديدة تضاف غموض نسبة المتعجب إلى المتعجب منه . نحو : </a:t>
            </a:r>
          </a:p>
          <a:p>
            <a:pPr algn="r"/>
            <a:r>
              <a:rPr lang="ar-EG" b="1" dirty="0" smtClean="0">
                <a:solidFill>
                  <a:schemeClr val="tx2"/>
                </a:solidFill>
              </a:rPr>
              <a:t>لله دره فارسا . أو أكرم بزيد عالما . أعظم بالرئيس من قائد .</a:t>
            </a:r>
          </a:p>
          <a:p>
            <a:pPr algn="r"/>
            <a:r>
              <a:rPr lang="ar-EG" b="1" dirty="0" smtClean="0">
                <a:solidFill>
                  <a:srgbClr val="FF0000"/>
                </a:solidFill>
              </a:rPr>
              <a:t>وهذا النوع يجوز فيه النصب أو الجر.</a:t>
            </a:r>
          </a:p>
          <a:p>
            <a:pPr algn="r"/>
            <a:r>
              <a:rPr lang="ar-EG" b="1" dirty="0" smtClean="0"/>
              <a:t>العامل في التمييز الملحوظ : </a:t>
            </a:r>
          </a:p>
          <a:p>
            <a:pPr algn="r"/>
            <a:r>
              <a:rPr lang="ar-EG" b="1" dirty="0" smtClean="0">
                <a:solidFill>
                  <a:schemeClr val="tx2"/>
                </a:solidFill>
              </a:rPr>
              <a:t>يري بعض النحاة أن العامل فيه هو نفس العامل الذي تضمنته الجملة وهو الرأي الغالب . ويرى أخرون أن العامل هو الجملة نفسها .</a:t>
            </a:r>
          </a:p>
          <a:p>
            <a:pPr algn="r"/>
            <a:r>
              <a:rPr lang="ar-EG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النوع الثاني من التمييز هو : تمييز الذات</a:t>
            </a:r>
          </a:p>
          <a:p>
            <a:pPr algn="r"/>
            <a:r>
              <a:rPr lang="ar-EG" sz="2400" dirty="0" smtClean="0">
                <a:solidFill>
                  <a:schemeClr val="tx2"/>
                </a:solidFill>
              </a:rPr>
              <a:t>ويسمى </a:t>
            </a:r>
            <a:r>
              <a:rPr lang="ar-EG" sz="2400" dirty="0" smtClean="0">
                <a:solidFill>
                  <a:srgbClr val="C00000"/>
                </a:solidFill>
              </a:rPr>
              <a:t>التمييز الملفوظ </a:t>
            </a:r>
            <a:r>
              <a:rPr lang="ar-EG" sz="2400" dirty="0" smtClean="0">
                <a:solidFill>
                  <a:schemeClr val="tx2"/>
                </a:solidFill>
              </a:rPr>
              <a:t>وهو اسم نكرة يذكر لبيان اسم قبله </a:t>
            </a:r>
            <a:r>
              <a:rPr lang="ar-EG" sz="2400" dirty="0" err="1" smtClean="0">
                <a:solidFill>
                  <a:schemeClr val="tx2"/>
                </a:solidFill>
              </a:rPr>
              <a:t>وهوعلى</a:t>
            </a:r>
            <a:r>
              <a:rPr lang="ar-EG" sz="2400" dirty="0" smtClean="0">
                <a:solidFill>
                  <a:schemeClr val="tx2"/>
                </a:solidFill>
              </a:rPr>
              <a:t> أربعة أنواع هي :</a:t>
            </a:r>
            <a:r>
              <a:rPr lang="ar-EG" sz="2400" b="1" dirty="0" smtClean="0">
                <a:solidFill>
                  <a:schemeClr val="tx2"/>
                </a:solidFill>
              </a:rPr>
              <a:t> </a:t>
            </a:r>
          </a:p>
          <a:p>
            <a:pPr algn="r"/>
            <a:r>
              <a:rPr lang="ar-EG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640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>
                <a:solidFill>
                  <a:srgbClr val="C00000"/>
                </a:solidFill>
              </a:rPr>
              <a:t>تابع التمييز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745" y="1219200"/>
            <a:ext cx="8915400" cy="5257800"/>
          </a:xfrm>
        </p:spPr>
        <p:txBody>
          <a:bodyPr>
            <a:normAutofit/>
          </a:bodyPr>
          <a:lstStyle/>
          <a:p>
            <a:pPr algn="r"/>
            <a:r>
              <a:rPr lang="ar-EG" b="1" dirty="0" smtClean="0"/>
              <a:t>1- </a:t>
            </a:r>
            <a:r>
              <a:rPr lang="ar-EG" b="1" dirty="0" smtClean="0">
                <a:solidFill>
                  <a:srgbClr val="C00000"/>
                </a:solidFill>
              </a:rPr>
              <a:t>تمييز العدد : </a:t>
            </a:r>
            <a:r>
              <a:rPr lang="ar-EG" dirty="0" smtClean="0"/>
              <a:t>نحو : اشتريت خمسين كتابا . وقابلت سبعة رجالٍ وخمس نساءٍ .</a:t>
            </a:r>
            <a:endParaRPr lang="ar-EG" sz="2400" dirty="0" smtClean="0">
              <a:solidFill>
                <a:schemeClr val="tx2"/>
              </a:solidFill>
            </a:endParaRPr>
          </a:p>
          <a:p>
            <a:pPr algn="r"/>
            <a:r>
              <a:rPr lang="ar-EG" b="1" dirty="0" smtClean="0"/>
              <a:t>2- </a:t>
            </a:r>
            <a:r>
              <a:rPr lang="ar-EG" b="1" dirty="0" smtClean="0">
                <a:solidFill>
                  <a:srgbClr val="C00000"/>
                </a:solidFill>
              </a:rPr>
              <a:t>تمييز المقادير </a:t>
            </a:r>
            <a:r>
              <a:rPr lang="ar-EG" b="1" dirty="0" smtClean="0"/>
              <a:t>: وهو على ثلاثة أقسام : </a:t>
            </a:r>
          </a:p>
          <a:p>
            <a:pPr algn="r"/>
            <a:r>
              <a:rPr lang="ar-EG" b="1" dirty="0" smtClean="0"/>
              <a:t>أ- </a:t>
            </a: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تمييز وزن </a:t>
            </a:r>
            <a:r>
              <a:rPr lang="ar-EG" b="1" dirty="0" smtClean="0"/>
              <a:t>نحو : اشتريت قنطارا قمحا . وبعت طنا أرزا .</a:t>
            </a:r>
          </a:p>
          <a:p>
            <a:pPr algn="r"/>
            <a:r>
              <a:rPr lang="ar-EG" b="1" dirty="0" smtClean="0"/>
              <a:t>ب- </a:t>
            </a: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تمييز كيل </a:t>
            </a:r>
            <a:r>
              <a:rPr lang="ar-EG" b="1" dirty="0" smtClean="0"/>
              <a:t>نحو : شربت لترا عصيرا . وبعت إردبا قمحا . </a:t>
            </a:r>
          </a:p>
          <a:p>
            <a:pPr algn="r"/>
            <a:r>
              <a:rPr lang="ar-EG" b="1" dirty="0" smtClean="0"/>
              <a:t>ج- </a:t>
            </a:r>
            <a:r>
              <a:rPr lang="ar-EG" b="1" dirty="0" smtClean="0">
                <a:solidFill>
                  <a:schemeClr val="bg2">
                    <a:lumMod val="25000"/>
                  </a:schemeClr>
                </a:solidFill>
              </a:rPr>
              <a:t>تمييز مساحة </a:t>
            </a:r>
            <a:r>
              <a:rPr lang="ar-EG" b="1" dirty="0" smtClean="0"/>
              <a:t>: نحو : </a:t>
            </a:r>
            <a:r>
              <a:rPr lang="ar-EG" b="1" dirty="0" err="1" smtClean="0"/>
              <a:t>أشتريت</a:t>
            </a:r>
            <a:r>
              <a:rPr lang="ar-EG" b="1" dirty="0" smtClean="0"/>
              <a:t> فدانا أرضا . وأمتلك عشرين مترا قماشا.</a:t>
            </a:r>
          </a:p>
          <a:p>
            <a:pPr algn="r"/>
            <a:r>
              <a:rPr lang="ar-EG" b="1" dirty="0" smtClean="0"/>
              <a:t>3- </a:t>
            </a:r>
            <a:r>
              <a:rPr lang="ar-EG" b="1" dirty="0" smtClean="0">
                <a:solidFill>
                  <a:srgbClr val="C00000"/>
                </a:solidFill>
              </a:rPr>
              <a:t>التمييز الواقع بعد أشباه المقادير </a:t>
            </a:r>
            <a:r>
              <a:rPr lang="ar-EG" b="1" dirty="0" smtClean="0"/>
              <a:t>: نحو : لا أمتلك شبرا أرضا. ولا يوجد في السماء راحة يد سحابا . وقوله تعالى : { ومن يعمل مثقال ذرة خيرا يره }.</a:t>
            </a:r>
          </a:p>
          <a:p>
            <a:pPr algn="r"/>
            <a:r>
              <a:rPr lang="ar-EG" b="1" dirty="0" smtClean="0"/>
              <a:t> 4- </a:t>
            </a:r>
            <a:r>
              <a:rPr lang="ar-EG" b="1" dirty="0" smtClean="0">
                <a:solidFill>
                  <a:srgbClr val="C00000"/>
                </a:solidFill>
              </a:rPr>
              <a:t>ما كان فرعا للتمييز </a:t>
            </a:r>
            <a:r>
              <a:rPr lang="ar-EG" b="1" dirty="0" smtClean="0"/>
              <a:t>: وهو كل اسم تفرع عن الأصل نحو : أملك خاتما فضة  وعندي ثوب قطنا . وبعت حديقة نخيلا.</a:t>
            </a:r>
          </a:p>
          <a:p>
            <a:pPr algn="r"/>
            <a:r>
              <a:rPr lang="ar-EG" b="1" dirty="0" smtClean="0">
                <a:solidFill>
                  <a:srgbClr val="FF0000"/>
                </a:solidFill>
              </a:rPr>
              <a:t>العامل في نصب التمييز الملفوظ </a:t>
            </a:r>
            <a:r>
              <a:rPr lang="ar-EG" b="1" dirty="0" smtClean="0"/>
              <a:t>: أجمع النحاة على أن العامل في نصب التمييز الملفوظ هو المميز .</a:t>
            </a:r>
          </a:p>
          <a:p>
            <a:pPr algn="r"/>
            <a:endParaRPr lang="ar-EG" b="1" dirty="0"/>
          </a:p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992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>
                <a:solidFill>
                  <a:srgbClr val="C00000"/>
                </a:solidFill>
              </a:rPr>
              <a:t>تابع التمييز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745" y="1219200"/>
            <a:ext cx="8915400" cy="52578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EG" b="1" dirty="0" smtClean="0">
                <a:solidFill>
                  <a:srgbClr val="C00000"/>
                </a:solidFill>
              </a:rPr>
              <a:t>فوائد وتنبيهات </a:t>
            </a:r>
            <a:r>
              <a:rPr lang="ar-EG" b="1" dirty="0" smtClean="0"/>
              <a:t>:</a:t>
            </a:r>
          </a:p>
          <a:p>
            <a:pPr algn="r"/>
            <a:r>
              <a:rPr lang="ar-EG" b="1" dirty="0" smtClean="0"/>
              <a:t>1- يراعى في الاسم الواقع بعد اسم التفضيل وجوب النصب على التمييز إن لم يكن من جنس ما قبله لكونه فاعلا في المعنى نحو : محمد أفضل علما وأعلى قدرا وأرقى مقاما.</a:t>
            </a:r>
          </a:p>
          <a:p>
            <a:pPr algn="r"/>
            <a:r>
              <a:rPr lang="ar-EG" b="1" dirty="0" smtClean="0"/>
              <a:t>فإن لم يكن من جنس ما قبله أو بعضا منه وجب جره بالإضافة نحو : أنت أفضل جار . وهو خير معلم . وأنت أوفى صديقة.</a:t>
            </a:r>
          </a:p>
          <a:p>
            <a:pPr algn="r"/>
            <a:r>
              <a:rPr lang="ar-EG" b="1" dirty="0" smtClean="0"/>
              <a:t>2- لا يجوز تقديم التمييز على عامله ( المميز ) إن كان اسم ذات فلا تقول اشتريت عسلا رطلا. ولا يجوز تقديمه على عامله إن العامل فعلا جامدا فلا يجوز رجلا نعم زيد ولا رجلا ما أكرمه . وأجاز بعض النحاة توسطه بين العامل ومرفوعه  أو تقديمه على العامل إذا كان العامل فعلا متصرفا نحو : طاب نفسا الرجل . ومن تقديمه على العامل نحو : نفسا طاب زيد. ومنه قول الشاعر:</a:t>
            </a:r>
          </a:p>
          <a:p>
            <a:pPr algn="ctr"/>
            <a:r>
              <a:rPr lang="ar-EG" b="1" dirty="0" smtClean="0">
                <a:solidFill>
                  <a:srgbClr val="C00000"/>
                </a:solidFill>
              </a:rPr>
              <a:t>        أتهجر ليلى بالفراق حبيبها؟          وما كان نفسا بالفراق تطيب</a:t>
            </a:r>
            <a:endParaRPr lang="ar-EG" b="1" dirty="0">
              <a:solidFill>
                <a:srgbClr val="C00000"/>
              </a:solidFill>
            </a:endParaRPr>
          </a:p>
          <a:p>
            <a:pPr algn="r"/>
            <a:r>
              <a:rPr lang="ar-EG" b="1" dirty="0" smtClean="0"/>
              <a:t>3- الأصل في التمييز أن يكون جامدا . وقد يأتي مشتقا إذا كان وصفا ناب عن موصوفه نحو : لله دره عالما والأصل لله دره رجلا عالما .</a:t>
            </a:r>
          </a:p>
          <a:p>
            <a:pPr algn="r"/>
            <a:r>
              <a:rPr lang="ar-EG" b="1" dirty="0" smtClean="0"/>
              <a:t>4- الأصل في التمييز أن يكون نكرة ولكنه قد يأتي معرفة مؤولا بالنكرة نحو طبت النفس أي نفسا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11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ar-EG" sz="4000" dirty="0" smtClean="0">
                <a:solidFill>
                  <a:srgbClr val="C00000"/>
                </a:solidFill>
              </a:rPr>
              <a:t>تابع التمييز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745" y="1219200"/>
            <a:ext cx="8915400" cy="52578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b="1" dirty="0" smtClean="0"/>
              <a:t>5- قد يأتي التمييز للتوكيد. نحو أملك من الكتب خمسين </a:t>
            </a:r>
            <a:r>
              <a:rPr lang="ar-EG" b="1" dirty="0" err="1" smtClean="0"/>
              <a:t>كتابا.ومنه</a:t>
            </a:r>
            <a:r>
              <a:rPr lang="ar-EG" b="1" dirty="0" smtClean="0"/>
              <a:t> قوله تعالى :  {إن عدة الشهور عند الله اثنا عشر شهرا}</a:t>
            </a:r>
          </a:p>
          <a:p>
            <a:pPr marL="0" indent="0" algn="r">
              <a:buNone/>
            </a:pPr>
            <a:r>
              <a:rPr lang="ar-EG" b="1" dirty="0" smtClean="0"/>
              <a:t>وقول الشاعر:</a:t>
            </a:r>
          </a:p>
          <a:p>
            <a:pPr marL="0" indent="0" algn="ctr">
              <a:buNone/>
            </a:pPr>
            <a:r>
              <a:rPr lang="ar-EG" b="1" dirty="0" err="1" smtClean="0">
                <a:solidFill>
                  <a:srgbClr val="C00000"/>
                </a:solidFill>
              </a:rPr>
              <a:t>والتغلبيون</a:t>
            </a:r>
            <a:r>
              <a:rPr lang="ar-EG" b="1" dirty="0" smtClean="0">
                <a:solidFill>
                  <a:srgbClr val="C00000"/>
                </a:solidFill>
              </a:rPr>
              <a:t>  بئس الفحل فحلهم          فحلا وأمهم </a:t>
            </a:r>
            <a:r>
              <a:rPr lang="ar-EG" b="1" dirty="0" err="1" smtClean="0">
                <a:solidFill>
                  <a:srgbClr val="C00000"/>
                </a:solidFill>
              </a:rPr>
              <a:t>زلاء</a:t>
            </a:r>
            <a:r>
              <a:rPr lang="ar-EG" b="1" dirty="0" smtClean="0">
                <a:solidFill>
                  <a:srgbClr val="C00000"/>
                </a:solidFill>
              </a:rPr>
              <a:t> منطيق</a:t>
            </a:r>
          </a:p>
          <a:p>
            <a:pPr marL="0" indent="0" algn="r">
              <a:buNone/>
            </a:pPr>
            <a:r>
              <a:rPr lang="ar-EG" b="1" dirty="0" smtClean="0">
                <a:solidFill>
                  <a:srgbClr val="C00000"/>
                </a:solidFill>
              </a:rPr>
              <a:t>6</a:t>
            </a:r>
            <a:r>
              <a:rPr lang="ar-EG" b="1" dirty="0" smtClean="0"/>
              <a:t>- لا يكون التمييز ألا اسما صريحا ولا يأتي جملة أو شبه جملة.</a:t>
            </a:r>
          </a:p>
          <a:p>
            <a:pPr marL="0" indent="0" algn="r">
              <a:buNone/>
            </a:pPr>
            <a:r>
              <a:rPr lang="ar-EG" b="1" dirty="0" smtClean="0"/>
              <a:t>7- لا يجوز تعدد التمييز. فلا يجوز اشتريت قنطارا خلا زيتا</a:t>
            </a:r>
          </a:p>
          <a:p>
            <a:pPr marL="0" indent="0" algn="r">
              <a:buNone/>
            </a:pPr>
            <a:r>
              <a:rPr lang="ar-EG" b="1" dirty="0" smtClean="0"/>
              <a:t>ملحوظة : تعرب كلمة ( ماء) تمييزا في نحو قولهم : امتلأ الإناء ماء.</a:t>
            </a:r>
          </a:p>
        </p:txBody>
      </p:sp>
    </p:spTree>
    <p:extLst>
      <p:ext uri="{BB962C8B-B14F-4D97-AF65-F5344CB8AC3E}">
        <p14:creationId xmlns:p14="http://schemas.microsoft.com/office/powerpoint/2010/main" val="189994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20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975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671</Words>
  <Application>Microsoft Office PowerPoint</Application>
  <PresentationFormat>عرض على الشاشة (3:4)‏</PresentationFormat>
  <Paragraphs>56</Paragraphs>
  <Slides>8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      </vt:lpstr>
      <vt:lpstr>التمييز</vt:lpstr>
      <vt:lpstr>تابع التمييز</vt:lpstr>
      <vt:lpstr>تابع التمييز</vt:lpstr>
      <vt:lpstr>تابع التمييز</vt:lpstr>
      <vt:lpstr>تابع التمييز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كلية الآداب – قسم اللغة العربية مادة : النحو والصرف 2  الفرقة الثانية  أستاذ المادة : دكتور / سامح محمد عمر</dc:title>
  <dc:creator>Dr - sameh omar</dc:creator>
  <cp:lastModifiedBy>Dr - sameh omar</cp:lastModifiedBy>
  <cp:revision>17</cp:revision>
  <dcterms:created xsi:type="dcterms:W3CDTF">2020-03-30T12:47:33Z</dcterms:created>
  <dcterms:modified xsi:type="dcterms:W3CDTF">2020-03-30T15:35:31Z</dcterms:modified>
</cp:coreProperties>
</file>